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Oswald Medium"/>
      <p:regular r:id="rId58"/>
      <p:bold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Montserrat"/>
      <p:regular r:id="rId64"/>
      <p:bold r:id="rId65"/>
      <p:italic r:id="rId66"/>
      <p:boldItalic r:id="rId67"/>
    </p:embeddedFont>
    <p:embeddedFont>
      <p:font typeface="Mina"/>
      <p:regular r:id="rId68"/>
      <p:bold r:id="rId69"/>
    </p:embeddedFont>
    <p:embeddedFont>
      <p:font typeface="Oswal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3E6815-AD19-4B45-8FA5-50AA4232F8B9}">
  <a:tblStyle styleId="{733E6815-AD19-4B45-8FA5-50AA4232F8B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swald-bold.fntdata"/><Relationship Id="rId70" Type="http://schemas.openxmlformats.org/officeDocument/2006/relationships/font" Target="fonts/Oswald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4.xml"/><Relationship Id="rId64" Type="http://schemas.openxmlformats.org/officeDocument/2006/relationships/font" Target="fonts/Montserrat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.fntdata"/><Relationship Id="rId24" Type="http://schemas.openxmlformats.org/officeDocument/2006/relationships/slide" Target="slides/slide18.xml"/><Relationship Id="rId68" Type="http://schemas.openxmlformats.org/officeDocument/2006/relationships/font" Target="fonts/Mina-regular.fntdata"/><Relationship Id="rId23" Type="http://schemas.openxmlformats.org/officeDocument/2006/relationships/slide" Target="slides/slide17.xml"/><Relationship Id="rId67" Type="http://schemas.openxmlformats.org/officeDocument/2006/relationships/font" Target="fonts/Montserrat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ina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OswaldMedium-bold.fntdata"/><Relationship Id="rId14" Type="http://schemas.openxmlformats.org/officeDocument/2006/relationships/slide" Target="slides/slide8.xml"/><Relationship Id="rId58" Type="http://schemas.openxmlformats.org/officeDocument/2006/relationships/font" Target="fonts/Oswald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124a1db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124a1db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c78663b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c78663b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c78663b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c78663b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54560e40e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254560e40e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54560e40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54560e40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4560e40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54560e40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54560e40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54560e40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54560e40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54560e40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55256087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5525608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5525608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5525608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0e3eff1e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0e3eff1e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55256087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5525608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55256087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55256087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55256087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5525608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55256087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55256087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55256087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55256087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55256087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55256087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55256087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55256087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55256087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55256087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55256087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55256087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06066bd7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06066bd7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0e3eff1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0e3eff1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54560e40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54560e40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124a1dba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124a1db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54560e40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54560e40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54560e40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54560e40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54560e40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54560e40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54560e40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54560e40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54560e40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54560e40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54560e40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54560e40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54560e40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54560e40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54560e40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54560e40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0e3eff1e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0e3eff1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54560e40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54560e40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54560e40e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54560e40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54560e40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54560e40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54560e40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54560e40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54560e40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54560e40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54560e40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54560e40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54560e40e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254560e40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54560e40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54560e40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54560e40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54560e40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54560e40e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54560e40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0e3eff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0e3eff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54560e40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54560e40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0124a1dba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0124a1dba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124a1dba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124a1dba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cc2d6f26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cc2d6f26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0e3eff1e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0e3eff1e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54560e40e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54560e40e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ualizacio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 sz="2800">
                <a:solidFill>
                  <a:srgbClr val="EFEF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  <a:defRPr>
                <a:solidFill>
                  <a:srgbClr val="434343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  <a:defRPr sz="2000">
                <a:solidFill>
                  <a:srgbClr val="434343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  <a:defRPr sz="2000">
                <a:solidFill>
                  <a:srgbClr val="434343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  <a:defRPr>
                <a:solidFill>
                  <a:srgbClr val="434343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  <a:defRPr sz="2000">
                <a:solidFill>
                  <a:srgbClr val="434343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  <a:defRPr sz="2000">
                <a:solidFill>
                  <a:srgbClr val="434343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  <a:defRPr sz="2000">
                <a:solidFill>
                  <a:srgbClr val="434343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84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 Medium"/>
              <a:buNone/>
              <a:defRPr sz="3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■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■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■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Clase </a:t>
            </a:r>
            <a:r>
              <a:rPr lang="es-419"/>
              <a:t>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82350" y="4217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-419" sz="226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DE LA INFORMACIÓN 2024</a:t>
            </a:r>
            <a:endParaRPr sz="939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 DataFrame con datos ordenados (tidy)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2975150"/>
            <a:ext cx="8106000" cy="15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En </a:t>
            </a:r>
            <a:r>
              <a:rPr b="1" lang="es-419"/>
              <a:t>pinguinos</a:t>
            </a:r>
            <a:r>
              <a:rPr lang="es-419"/>
              <a:t>:</a:t>
            </a:r>
            <a:r>
              <a:rPr lang="es-419"/>
              <a:t> </a:t>
            </a:r>
            <a:r>
              <a:rPr i="1" lang="es-419"/>
              <a:t>especie, isla, largo_pico_mm, sexo, anio, etc</a:t>
            </a:r>
            <a:r>
              <a:rPr lang="es-419"/>
              <a:t> son </a:t>
            </a:r>
            <a:r>
              <a:rPr b="1" lang="es-419">
                <a:solidFill>
                  <a:srgbClr val="980000"/>
                </a:solidFill>
              </a:rPr>
              <a:t>variables</a:t>
            </a:r>
            <a:br>
              <a:rPr lang="es-419"/>
            </a:br>
            <a:r>
              <a:rPr lang="es-419"/>
              <a:t>Cada fila una </a:t>
            </a:r>
            <a:r>
              <a:rPr b="1" lang="es-419">
                <a:solidFill>
                  <a:srgbClr val="85200C"/>
                </a:solidFill>
              </a:rPr>
              <a:t>observación</a:t>
            </a:r>
            <a:r>
              <a:rPr lang="es-419"/>
              <a:t> y cada dato de esa </a:t>
            </a:r>
            <a:r>
              <a:rPr lang="es-419"/>
              <a:t>observación</a:t>
            </a:r>
            <a:r>
              <a:rPr lang="es-419"/>
              <a:t>, un </a:t>
            </a:r>
            <a:r>
              <a:rPr b="1" lang="es-419">
                <a:solidFill>
                  <a:srgbClr val="85200C"/>
                </a:solidFill>
              </a:rPr>
              <a:t>valor</a:t>
            </a:r>
            <a:endParaRPr b="1">
              <a:solidFill>
                <a:srgbClr val="85200C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25" y="1017725"/>
            <a:ext cx="7393252" cy="18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9725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Tipos de gráficos &gt; Tipo de datos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653900" y="1152475"/>
            <a:ext cx="761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Variables cuantitativas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/>
              <a:t>Datos continuos (números enteros o reales)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/>
              <a:t>Pueden ser discretizados con algún criterio (mayores que 15)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Variables categóricas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/>
              <a:t>Nominales, Ordinales, Intervalos.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Variables especiales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/>
              <a:t>Fechas y fechas y hora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/>
              <a:t>Geográficas: puntos, líneas o polígonos en un mapa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/>
              <a:t>Relacionales (redes)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54475" y="904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armar un gráfico correcto?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730500" y="1847550"/>
            <a:ext cx="72489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Identificar cuál es la naturaleza de los datos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Identificar qué queremos comunicar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Identificar cuál es la mejor manera de comunicarlo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Generar el gráfico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/>
              <a:t>Darle formato pensando en el público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p25"/>
          <p:cNvGraphicFramePr/>
          <p:nvPr/>
        </p:nvGraphicFramePr>
        <p:xfrm>
          <a:off x="1004053" y="1542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{733E6815-AD19-4B45-8FA5-50AA4232F8B9}</a:tableStyleId>
              </a:tblPr>
              <a:tblGrid>
                <a:gridCol w="2369475"/>
                <a:gridCol w="4942075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2400" u="none" cap="none" strike="noStrike"/>
                        <a:t>Elemento</a:t>
                      </a:r>
                      <a:endParaRPr sz="1100"/>
                    </a:p>
                  </a:txBody>
                  <a:tcPr marT="34300" marB="34300" marR="84425" marL="84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2400"/>
                        <a:t>Descripción</a:t>
                      </a:r>
                      <a:endParaRPr sz="1100"/>
                    </a:p>
                  </a:txBody>
                  <a:tcPr marT="34300" marB="34300" marR="84425" marL="84425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2400">
                          <a:solidFill>
                            <a:srgbClr val="980000"/>
                          </a:solidFill>
                          <a:latin typeface="Mina"/>
                          <a:ea typeface="Mina"/>
                          <a:cs typeface="Mina"/>
                          <a:sym typeface="Mina"/>
                        </a:rPr>
                        <a:t>Data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T="34300" marB="34300" marR="84425" marL="84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2400"/>
                        <a:t>El conjunto de datos que se está graficando</a:t>
                      </a:r>
                      <a:endParaRPr sz="2400"/>
                    </a:p>
                  </a:txBody>
                  <a:tcPr marT="34300" marB="34300" marR="84425" marL="84425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2400">
                          <a:solidFill>
                            <a:srgbClr val="9900FF"/>
                          </a:solidFill>
                          <a:latin typeface="Mina"/>
                          <a:ea typeface="Mina"/>
                          <a:cs typeface="Mina"/>
                          <a:sym typeface="Mina"/>
                        </a:rPr>
                        <a:t>Aesthetics</a:t>
                      </a:r>
                      <a:endParaRPr sz="1200">
                        <a:solidFill>
                          <a:srgbClr val="9900FF"/>
                        </a:solidFill>
                      </a:endParaRPr>
                    </a:p>
                  </a:txBody>
                  <a:tcPr marT="34300" marB="34300" marR="84425" marL="84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2400"/>
                        <a:t>Las escalas sobre las que mapeamos nuestros datos.</a:t>
                      </a:r>
                      <a:endParaRPr sz="1100"/>
                    </a:p>
                  </a:txBody>
                  <a:tcPr marT="34300" marB="34300" marR="84425" marL="84425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419" sz="2400">
                          <a:solidFill>
                            <a:srgbClr val="38761D"/>
                          </a:solidFill>
                          <a:latin typeface="Mina"/>
                          <a:ea typeface="Mina"/>
                          <a:cs typeface="Mina"/>
                          <a:sym typeface="Mina"/>
                        </a:rPr>
                        <a:t>Geometries</a:t>
                      </a:r>
                      <a:endParaRPr sz="1200">
                        <a:solidFill>
                          <a:srgbClr val="38761D"/>
                        </a:solidFill>
                      </a:endParaRPr>
                    </a:p>
                  </a:txBody>
                  <a:tcPr marT="34300" marB="34300" marR="84425" marL="84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2400"/>
                        <a:t>Los elementos visuales utilizados para nuestros datos.</a:t>
                      </a:r>
                      <a:endParaRPr sz="1100"/>
                    </a:p>
                  </a:txBody>
                  <a:tcPr marT="34300" marB="34300" marR="84425" marL="84425"/>
                </a:tc>
              </a:tr>
            </a:tbl>
          </a:graphicData>
        </a:graphic>
      </p:graphicFrame>
      <p:sp>
        <p:nvSpPr>
          <p:cNvPr id="146" name="Google Shape;146;p25"/>
          <p:cNvSpPr/>
          <p:nvPr/>
        </p:nvSpPr>
        <p:spPr>
          <a:xfrm>
            <a:off x="853721" y="634443"/>
            <a:ext cx="7612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Elementos</a:t>
            </a:r>
            <a:r>
              <a:rPr b="1" lang="es-419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419" sz="4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gramaticales esenciales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205275" y="1619725"/>
            <a:ext cx="9068100" cy="27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ggplot</a:t>
            </a:r>
            <a:r>
              <a:rPr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419" sz="2700">
                <a:solidFill>
                  <a:srgbClr val="A61C00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= pinguinos, </a:t>
            </a:r>
            <a:endParaRPr sz="27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s-419" sz="2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mapping</a:t>
            </a:r>
            <a:r>
              <a:rPr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s-419" sz="27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aes</a:t>
            </a:r>
            <a:r>
              <a:rPr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419" sz="27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= largo_pico_mm,</a:t>
            </a:r>
            <a:endParaRPr sz="27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             </a:t>
            </a:r>
            <a:r>
              <a:rPr b="1"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= largo_aleta_mm,</a:t>
            </a:r>
            <a:endParaRPr sz="27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             </a:t>
            </a:r>
            <a:r>
              <a:rPr b="1"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= especie, </a:t>
            </a:r>
            <a:endParaRPr sz="27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657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size</a:t>
            </a:r>
            <a:r>
              <a:rPr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= masa_corporal_g)) + </a:t>
            </a:r>
            <a:r>
              <a:rPr b="1" lang="es-419" sz="27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geom_point</a:t>
            </a:r>
            <a:r>
              <a:rPr b="1" lang="es-419" sz="27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1" sz="27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765896" y="762768"/>
            <a:ext cx="7612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Elementos</a:t>
            </a:r>
            <a:r>
              <a:rPr b="1" lang="es-419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419" sz="4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gramaticales esenciales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783271" y="249493"/>
            <a:ext cx="7612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Elementos</a:t>
            </a:r>
            <a:r>
              <a:rPr b="1" lang="es-419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419" sz="4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gramaticales esenciales</a:t>
            </a:r>
            <a:endParaRPr sz="1200"/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1787"/>
          <a:stretch/>
        </p:blipFill>
        <p:spPr>
          <a:xfrm>
            <a:off x="1066800" y="925400"/>
            <a:ext cx="7083075" cy="41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265500" y="1309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Ejercicio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2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22"/>
              <a:t>1 minuto para pensarlo</a:t>
            </a:r>
            <a:endParaRPr sz="282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22"/>
              <a:t>Escriben la respuesta en el chat pero </a:t>
            </a:r>
            <a:r>
              <a:rPr b="1" lang="es-419" sz="2822">
                <a:latin typeface="Oswald"/>
                <a:ea typeface="Oswald"/>
                <a:cs typeface="Oswald"/>
                <a:sym typeface="Oswald"/>
              </a:rPr>
              <a:t>NO</a:t>
            </a:r>
            <a:r>
              <a:rPr lang="es-419" sz="2822"/>
              <a:t> le dan enter hasta que yo les diga</a:t>
            </a:r>
            <a:endParaRPr sz="2822"/>
          </a:p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265500" y="3031675"/>
            <a:ext cx="40452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Sin ejecutarlo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Este código ¿</a:t>
            </a:r>
            <a:r>
              <a:rPr lang="es-419" sz="2500"/>
              <a:t>funcionará</a:t>
            </a:r>
            <a:r>
              <a:rPr lang="es-419" sz="2500"/>
              <a:t>?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¿Por qué?</a:t>
            </a:r>
            <a:endParaRPr sz="2500"/>
          </a:p>
        </p:txBody>
      </p:sp>
      <p:sp>
        <p:nvSpPr>
          <p:cNvPr id="165" name="Google Shape;165;p28"/>
          <p:cNvSpPr/>
          <p:nvPr/>
        </p:nvSpPr>
        <p:spPr>
          <a:xfrm>
            <a:off x="4560425" y="1648500"/>
            <a:ext cx="45828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ggplot(</a:t>
            </a:r>
            <a:r>
              <a:rPr b="1" i="1" lang="es-419" sz="2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pinguinos</a:t>
            </a:r>
            <a:r>
              <a:rPr lang="es-419" sz="2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25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s-419" sz="2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aes</a:t>
            </a:r>
            <a:r>
              <a:rPr lang="es-419" sz="2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s-419" sz="2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largo_pico_mm,</a:t>
            </a:r>
            <a:endParaRPr i="1" sz="25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largo_aleta_mm</a:t>
            </a:r>
            <a:r>
              <a:rPr lang="es-419" sz="2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)) + </a:t>
            </a:r>
            <a:r>
              <a:rPr b="1" lang="es-419" sz="2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geom_point()</a:t>
            </a:r>
            <a:endParaRPr sz="9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265500" y="394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Ejercicio</a:t>
            </a:r>
            <a:endParaRPr sz="2822"/>
          </a:p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265500" y="2193475"/>
            <a:ext cx="40452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20 minutos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2" name="Google Shape;172;p29"/>
          <p:cNvSpPr/>
          <p:nvPr/>
        </p:nvSpPr>
        <p:spPr>
          <a:xfrm>
            <a:off x="4713200" y="301000"/>
            <a:ext cx="4239900" cy="4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oboto"/>
              <a:buChar char="●"/>
            </a:pPr>
            <a:r>
              <a:rPr lang="es-419" sz="2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Descargar el archivo </a:t>
            </a:r>
            <a:r>
              <a:rPr b="1" lang="es-419" sz="2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GraficosEnR.Rmd</a:t>
            </a:r>
            <a:r>
              <a:rPr lang="es-419" sz="2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y abrirlo en R</a:t>
            </a:r>
            <a:endParaRPr sz="2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oboto"/>
              <a:buChar char="●"/>
            </a:pPr>
            <a:r>
              <a:rPr lang="es-419" sz="2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Hacer click en el botón </a:t>
            </a:r>
            <a:r>
              <a:rPr b="1" lang="es-419" sz="2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“Run document”</a:t>
            </a:r>
            <a:r>
              <a:rPr lang="es-419" sz="2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que se encuentra en la parte superior de la ventana del archivo. Se abrirá una nueva ventana.</a:t>
            </a:r>
            <a:endParaRPr sz="2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oboto"/>
              <a:buChar char="●"/>
            </a:pPr>
            <a:r>
              <a:rPr lang="es-419" sz="2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Seguir las indicaciones que irán apareciendo. </a:t>
            </a:r>
            <a:endParaRPr sz="2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oboto"/>
              <a:buChar char="●"/>
            </a:pPr>
            <a:r>
              <a:rPr lang="es-419" sz="2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Anotar las preguntas para charlar entre todos. </a:t>
            </a:r>
            <a:endParaRPr sz="2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Mapeando datos a elementos del gráfico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Datos: temperatura diaria en distintos lugares</a:t>
            </a:r>
            <a:endParaRPr sz="3300"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08325"/>
            <a:ext cx="83724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457200" y="1252175"/>
            <a:ext cx="9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ubicación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5" name="Google Shape;185;p31"/>
          <p:cNvCxnSpPr>
            <a:stCxn id="184" idx="2"/>
          </p:cNvCxnSpPr>
          <p:nvPr/>
        </p:nvCxnSpPr>
        <p:spPr>
          <a:xfrm>
            <a:off x="932100" y="1621475"/>
            <a:ext cx="0" cy="414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31"/>
          <p:cNvSpPr txBox="1"/>
          <p:nvPr/>
        </p:nvSpPr>
        <p:spPr>
          <a:xfrm>
            <a:off x="6024800" y="1252175"/>
            <a:ext cx="110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temperatura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" name="Google Shape;187;p31"/>
          <p:cNvCxnSpPr>
            <a:stCxn id="186" idx="2"/>
          </p:cNvCxnSpPr>
          <p:nvPr/>
        </p:nvCxnSpPr>
        <p:spPr>
          <a:xfrm>
            <a:off x="6579350" y="1621475"/>
            <a:ext cx="0" cy="414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31"/>
          <p:cNvSpPr txBox="1"/>
          <p:nvPr/>
        </p:nvSpPr>
        <p:spPr>
          <a:xfrm>
            <a:off x="3079250" y="1252175"/>
            <a:ext cx="9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día del año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9" name="Google Shape;189;p31"/>
          <p:cNvCxnSpPr>
            <a:stCxn id="188" idx="2"/>
          </p:cNvCxnSpPr>
          <p:nvPr/>
        </p:nvCxnSpPr>
        <p:spPr>
          <a:xfrm>
            <a:off x="3554150" y="1621475"/>
            <a:ext cx="0" cy="414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31"/>
          <p:cNvSpPr txBox="1"/>
          <p:nvPr/>
        </p:nvSpPr>
        <p:spPr>
          <a:xfrm>
            <a:off x="3968575" y="1251950"/>
            <a:ext cx="9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mes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" name="Google Shape;191;p31"/>
          <p:cNvCxnSpPr>
            <a:stCxn id="190" idx="2"/>
          </p:cNvCxnSpPr>
          <p:nvPr/>
        </p:nvCxnSpPr>
        <p:spPr>
          <a:xfrm>
            <a:off x="4443475" y="1621250"/>
            <a:ext cx="0" cy="414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Trabajar con proyectos en R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86200" cy="3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- </a:t>
            </a:r>
            <a:r>
              <a:rPr lang="es-419"/>
              <a:t>Es una forma </a:t>
            </a:r>
            <a:r>
              <a:rPr i="1" lang="es-419"/>
              <a:t>ordenada</a:t>
            </a:r>
            <a:r>
              <a:rPr lang="es-419"/>
              <a:t>.</a:t>
            </a:r>
            <a:br>
              <a:rPr lang="es-419"/>
            </a:br>
            <a:r>
              <a:rPr lang="es-419"/>
              <a:t>- Todos los archivos </a:t>
            </a:r>
            <a:r>
              <a:rPr lang="es-419"/>
              <a:t>están</a:t>
            </a:r>
            <a:r>
              <a:rPr lang="es-419"/>
              <a:t> en una misma </a:t>
            </a:r>
            <a:r>
              <a:rPr i="1" lang="es-419"/>
              <a:t>carpeta</a:t>
            </a:r>
            <a:r>
              <a:rPr lang="es-419"/>
              <a:t>.</a:t>
            </a:r>
            <a:br>
              <a:rPr lang="es-419"/>
            </a:br>
            <a:r>
              <a:rPr lang="es-419"/>
              <a:t>- Podemos </a:t>
            </a:r>
            <a:r>
              <a:rPr i="1" lang="es-419"/>
              <a:t>"aislarnos"</a:t>
            </a:r>
            <a:r>
              <a:rPr lang="es-419"/>
              <a:t> de las versiones instaladas en el sistema (</a:t>
            </a:r>
            <a:r>
              <a:rPr lang="es-419">
                <a:solidFill>
                  <a:srgbClr val="38761D"/>
                </a:solidFill>
              </a:rPr>
              <a:t>Renv</a:t>
            </a:r>
            <a:r>
              <a:rPr lang="es-419"/>
              <a:t>)</a:t>
            </a:r>
            <a:br>
              <a:rPr lang="es-419"/>
            </a:br>
            <a:r>
              <a:rPr lang="es-419"/>
              <a:t>- Tendremos posibilidad de generar distintas </a:t>
            </a:r>
            <a:r>
              <a:rPr i="1" lang="es-419"/>
              <a:t>salidas</a:t>
            </a:r>
            <a:r>
              <a:rPr lang="es-419"/>
              <a:t> (</a:t>
            </a:r>
            <a:r>
              <a:rPr lang="es-419">
                <a:solidFill>
                  <a:srgbClr val="38761D"/>
                </a:solidFill>
              </a:rPr>
              <a:t>pdf, doc, html</a:t>
            </a:r>
            <a:r>
              <a:rPr lang="es-419"/>
              <a:t>).</a:t>
            </a:r>
            <a:br>
              <a:rPr lang="es-419"/>
            </a:br>
            <a:r>
              <a:rPr lang="es-419"/>
              <a:t>- Podemos usar </a:t>
            </a:r>
            <a:r>
              <a:rPr i="1" lang="es-419"/>
              <a:t>versionado</a:t>
            </a:r>
            <a:r>
              <a:rPr lang="es-419"/>
              <a:t> (</a:t>
            </a:r>
            <a:r>
              <a:rPr lang="es-419">
                <a:solidFill>
                  <a:srgbClr val="38761D"/>
                </a:solidFill>
              </a:rPr>
              <a:t>git</a:t>
            </a:r>
            <a:r>
              <a:rPr lang="es-419"/>
              <a:t>)</a:t>
            </a:r>
            <a:br>
              <a:rPr lang="es-419"/>
            </a:br>
            <a:r>
              <a:rPr lang="es-419"/>
              <a:t>- Lo hacemos a nuestro </a:t>
            </a:r>
            <a:r>
              <a:rPr i="1" lang="es-419"/>
              <a:t>nombre</a:t>
            </a:r>
            <a:r>
              <a:rPr lang="es-419"/>
              <a:t>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025" y="445025"/>
            <a:ext cx="2196050" cy="16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050" y="1765500"/>
            <a:ext cx="2790975" cy="20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195" y="2844675"/>
            <a:ext cx="2998101" cy="21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Temperatura </a:t>
            </a:r>
            <a:r>
              <a:rPr i="1" lang="es-419" sz="3300"/>
              <a:t>mapeada</a:t>
            </a:r>
            <a:r>
              <a:rPr lang="es-419" sz="3300"/>
              <a:t> al eje y</a:t>
            </a:r>
            <a:endParaRPr sz="3300"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017725"/>
            <a:ext cx="6438339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00"/>
              <a:t>Temperatura </a:t>
            </a:r>
            <a:r>
              <a:rPr i="1" lang="es-419" sz="3300"/>
              <a:t>mapeada</a:t>
            </a:r>
            <a:r>
              <a:rPr lang="es-419" sz="3300"/>
              <a:t> al color</a:t>
            </a:r>
            <a:endParaRPr sz="3300"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525" y="1032925"/>
            <a:ext cx="6438339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Elementos estéticos de un gráfico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9761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/>
        </p:nvSpPr>
        <p:spPr>
          <a:xfrm>
            <a:off x="265900" y="4771225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Roboto"/>
                <a:ea typeface="Roboto"/>
                <a:cs typeface="Roboto"/>
                <a:sym typeface="Roboto"/>
              </a:rPr>
              <a:t>Figura de Claus O. Wilke. Fundamentals of Data Visualization.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mismo dato puede ser mapeado a distintos elementos estéticos</a:t>
            </a:r>
            <a:endParaRPr/>
          </a:p>
        </p:txBody>
      </p:sp>
      <p:sp>
        <p:nvSpPr>
          <p:cNvPr id="216" name="Google Shape;216;p35"/>
          <p:cNvSpPr txBox="1"/>
          <p:nvPr/>
        </p:nvSpPr>
        <p:spPr>
          <a:xfrm>
            <a:off x="265900" y="4771225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Roboto"/>
                <a:ea typeface="Roboto"/>
                <a:cs typeface="Roboto"/>
                <a:sym typeface="Roboto"/>
              </a:rPr>
              <a:t>Figura de Claus O. Wilke. Fundamentals of Data Visualization.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7325"/>
            <a:ext cx="8839198" cy="2645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/>
        </p:nvSpPr>
        <p:spPr>
          <a:xfrm>
            <a:off x="265900" y="2431200"/>
            <a:ext cx="9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(posición)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448470" y="3161025"/>
            <a:ext cx="9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(forma)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524675" y="3860442"/>
            <a:ext cx="9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(color)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se pueden usar todas al mismo tiempo…</a:t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5379025" y="1597400"/>
            <a:ext cx="3453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600"/>
              <a:t>…pero con responsabilidad</a:t>
            </a:r>
            <a:endParaRPr sz="1600"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5" y="1170113"/>
            <a:ext cx="5029200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025" y="2142975"/>
            <a:ext cx="3240025" cy="220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/>
          <p:nvPr/>
        </p:nvSpPr>
        <p:spPr>
          <a:xfrm>
            <a:off x="6928150" y="4390050"/>
            <a:ext cx="15360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Don McMillan Comedy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241475" y="661125"/>
            <a:ext cx="87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-419"/>
              <a:t> y </a:t>
            </a:r>
            <a:r>
              <a:rPr lang="es-419">
                <a:latin typeface="Consolas"/>
                <a:ea typeface="Consolas"/>
                <a:cs typeface="Consolas"/>
                <a:sym typeface="Consolas"/>
              </a:rPr>
              <a:t>fill</a:t>
            </a:r>
            <a:r>
              <a:rPr lang="es-419"/>
              <a:t> (relleno) se aplican a elementos distintos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960050" y="1638725"/>
            <a:ext cx="763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color: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es una característica estética de points, lines, texto, bordes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fill: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es una característica estética del color de </a:t>
            </a:r>
            <a:r>
              <a:rPr lang="es-419" u="sng"/>
              <a:t>relleno</a:t>
            </a:r>
            <a:r>
              <a:rPr lang="es-419"/>
              <a:t> de áreas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nsolas"/>
                <a:ea typeface="Consolas"/>
                <a:cs typeface="Consolas"/>
                <a:sym typeface="Consolas"/>
              </a:rPr>
              <a:t>color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017725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nsolas"/>
                <a:ea typeface="Consolas"/>
                <a:cs typeface="Consolas"/>
                <a:sym typeface="Consolas"/>
              </a:rPr>
              <a:t>fill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017725"/>
            <a:ext cx="66675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/>
        </p:nvSpPr>
        <p:spPr>
          <a:xfrm>
            <a:off x="6876900" y="3783900"/>
            <a:ext cx="178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Acá estamos usando una “forma” de punto especial que tiene relleno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Características estéticas como parámetro</a:t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017725"/>
            <a:ext cx="66675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6812375" y="3837250"/>
            <a:ext cx="197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Acá </a:t>
            </a:r>
            <a:r>
              <a:rPr b="1" lang="es-41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color = “red”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está asociado a los datos.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 afuera del </a:t>
            </a:r>
            <a:r>
              <a:rPr lang="es-41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aes()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Elementos de un gráfico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 archivos .Rmd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Es un formato que permite intercalar </a:t>
            </a:r>
            <a:r>
              <a:rPr lang="es-419"/>
              <a:t>código</a:t>
            </a:r>
            <a:r>
              <a:rPr lang="es-419"/>
              <a:t> R ejecutable con </a:t>
            </a:r>
            <a:r>
              <a:rPr lang="es-419"/>
              <a:t>documentación</a:t>
            </a:r>
            <a:r>
              <a:rPr lang="es-419"/>
              <a:t>.</a:t>
            </a:r>
            <a:br>
              <a:rPr lang="es-419"/>
            </a:br>
            <a:r>
              <a:rPr lang="es-419"/>
              <a:t>Permite la interactividad entre </a:t>
            </a:r>
            <a:r>
              <a:rPr lang="es-419"/>
              <a:t>código</a:t>
            </a:r>
            <a:r>
              <a:rPr lang="es-419"/>
              <a:t> y doc en formato Markdown.</a:t>
            </a:r>
            <a:br>
              <a:rPr lang="es-419"/>
            </a:br>
            <a:r>
              <a:rPr lang="es-419"/>
              <a:t>Permite generar documentos en varios formatos.</a:t>
            </a:r>
            <a:br>
              <a:rPr lang="es-419"/>
            </a:br>
            <a:r>
              <a:rPr lang="es-419"/>
              <a:t>Facilita ejecutar </a:t>
            </a:r>
            <a:r>
              <a:rPr lang="es-419"/>
              <a:t>código</a:t>
            </a:r>
            <a:r>
              <a:rPr lang="es-419"/>
              <a:t> en bloques (chunks)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42"/>
          <p:cNvGrpSpPr/>
          <p:nvPr/>
        </p:nvGrpSpPr>
        <p:grpSpPr>
          <a:xfrm>
            <a:off x="5819375" y="1025425"/>
            <a:ext cx="3221700" cy="3327700"/>
            <a:chOff x="174650" y="603850"/>
            <a:chExt cx="3221700" cy="3327700"/>
          </a:xfrm>
        </p:grpSpPr>
        <p:sp>
          <p:nvSpPr>
            <p:cNvPr id="266" name="Google Shape;266;p42"/>
            <p:cNvSpPr/>
            <p:nvPr/>
          </p:nvSpPr>
          <p:spPr>
            <a:xfrm flipH="1">
              <a:off x="195350" y="33492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2"/>
            <p:cNvSpPr/>
            <p:nvPr/>
          </p:nvSpPr>
          <p:spPr>
            <a:xfrm flipH="1">
              <a:off x="188075" y="29460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2"/>
            <p:cNvSpPr/>
            <p:nvPr/>
          </p:nvSpPr>
          <p:spPr>
            <a:xfrm flipH="1">
              <a:off x="192275" y="25566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2"/>
            <p:cNvSpPr/>
            <p:nvPr/>
          </p:nvSpPr>
          <p:spPr>
            <a:xfrm flipH="1">
              <a:off x="185000" y="2153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2"/>
            <p:cNvSpPr/>
            <p:nvPr/>
          </p:nvSpPr>
          <p:spPr>
            <a:xfrm flipH="1">
              <a:off x="185000" y="17996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2"/>
            <p:cNvSpPr/>
            <p:nvPr/>
          </p:nvSpPr>
          <p:spPr>
            <a:xfrm flipH="1">
              <a:off x="177725" y="1396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2"/>
            <p:cNvSpPr/>
            <p:nvPr/>
          </p:nvSpPr>
          <p:spPr>
            <a:xfrm flipH="1">
              <a:off x="181925" y="10070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2"/>
            <p:cNvSpPr/>
            <p:nvPr/>
          </p:nvSpPr>
          <p:spPr>
            <a:xfrm flipH="1">
              <a:off x="174650" y="6038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42"/>
          <p:cNvSpPr txBox="1"/>
          <p:nvPr/>
        </p:nvSpPr>
        <p:spPr>
          <a:xfrm>
            <a:off x="3775026" y="756224"/>
            <a:ext cx="2044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TEMA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COORDENADAS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PANELES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GEOMETRIAS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ESCALAS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ESTADÍSTICAS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MAPEO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DATOS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2"/>
          <p:cNvSpPr/>
          <p:nvPr/>
        </p:nvSpPr>
        <p:spPr>
          <a:xfrm>
            <a:off x="356475" y="249500"/>
            <a:ext cx="3221700" cy="31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Elementos</a:t>
            </a:r>
            <a:r>
              <a:rPr b="1" lang="es-419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419" sz="4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de un gráfico </a:t>
            </a:r>
            <a:endParaRPr sz="4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→ capas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526" y="2284375"/>
            <a:ext cx="4409475" cy="27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 txBox="1"/>
          <p:nvPr/>
        </p:nvSpPr>
        <p:spPr>
          <a:xfrm>
            <a:off x="145500" y="130950"/>
            <a:ext cx="8475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ggplot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pinguinos, aes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largo_pico_mm, y = alto_pico_mm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geom_point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aes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especie, shape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especie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size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alpha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geom_smooth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method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"lm"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se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aes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color = especie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scale_color_manual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values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"darkorange"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"purple"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"cyan4"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coord_fixed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ratio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labs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title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"Dimensiones del pico de los pingüinos"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x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"Largo del pico (mm)"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y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"Alto del pico (mm)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",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color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"Especie"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shape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"Especie"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theme_minimal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theme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legend.position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0.85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0.15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 legend.background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element_rect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fill =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"white"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color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NA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44"/>
          <p:cNvGrpSpPr/>
          <p:nvPr/>
        </p:nvGrpSpPr>
        <p:grpSpPr>
          <a:xfrm>
            <a:off x="5819375" y="1025425"/>
            <a:ext cx="3221700" cy="3327700"/>
            <a:chOff x="174650" y="603850"/>
            <a:chExt cx="3221700" cy="3327700"/>
          </a:xfrm>
        </p:grpSpPr>
        <p:sp>
          <p:nvSpPr>
            <p:cNvPr id="287" name="Google Shape;287;p44"/>
            <p:cNvSpPr/>
            <p:nvPr/>
          </p:nvSpPr>
          <p:spPr>
            <a:xfrm flipH="1">
              <a:off x="195350" y="33492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4"/>
            <p:cNvSpPr/>
            <p:nvPr/>
          </p:nvSpPr>
          <p:spPr>
            <a:xfrm flipH="1">
              <a:off x="188075" y="29460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4"/>
            <p:cNvSpPr/>
            <p:nvPr/>
          </p:nvSpPr>
          <p:spPr>
            <a:xfrm flipH="1">
              <a:off x="192275" y="25566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4"/>
            <p:cNvSpPr/>
            <p:nvPr/>
          </p:nvSpPr>
          <p:spPr>
            <a:xfrm flipH="1">
              <a:off x="185000" y="2153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4"/>
            <p:cNvSpPr/>
            <p:nvPr/>
          </p:nvSpPr>
          <p:spPr>
            <a:xfrm flipH="1">
              <a:off x="185000" y="17996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4"/>
            <p:cNvSpPr/>
            <p:nvPr/>
          </p:nvSpPr>
          <p:spPr>
            <a:xfrm flipH="1">
              <a:off x="177725" y="1396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4"/>
            <p:cNvSpPr/>
            <p:nvPr/>
          </p:nvSpPr>
          <p:spPr>
            <a:xfrm flipH="1">
              <a:off x="181925" y="10070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4"/>
            <p:cNvSpPr/>
            <p:nvPr/>
          </p:nvSpPr>
          <p:spPr>
            <a:xfrm flipH="1">
              <a:off x="174650" y="6038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44"/>
          <p:cNvSpPr txBox="1"/>
          <p:nvPr/>
        </p:nvSpPr>
        <p:spPr>
          <a:xfrm>
            <a:off x="3775026" y="756224"/>
            <a:ext cx="2044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TEMA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COORDENADAS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PANELES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GEOMETRIAS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ESCALAS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ESTADÍSTICAS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MAPEO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DATOS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4"/>
          <p:cNvSpPr txBox="1"/>
          <p:nvPr>
            <p:ph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DATOS (DATA)</a:t>
            </a:r>
            <a:endParaRPr/>
          </a:p>
        </p:txBody>
      </p:sp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311700" y="1237200"/>
            <a:ext cx="3405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LO importante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ggplot2 necesita que esté en forma tidy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s-419"/>
              <a:t>Usualmente requiere limpieza y manipulación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/>
        </p:nvSpPr>
        <p:spPr>
          <a:xfrm>
            <a:off x="145500" y="130950"/>
            <a:ext cx="84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pinguinos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2650"/>
            <a:ext cx="8825075" cy="29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526" y="2284375"/>
            <a:ext cx="4409475" cy="27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145500" y="130950"/>
            <a:ext cx="8475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ggplot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419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pinguinos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aes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largo_pico_mm, y = alto_pico_mm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geom_point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aes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especie, shape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especie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size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alpha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geom_smooth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method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"lm"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se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aes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color = especie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scale_color_manual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values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"darkorange"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"purple"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"cyan4"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coord_fixed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ratio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labs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title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"Dimensiones del pico de los pingüinos"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x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"Largo del pico (mm)"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y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"Alto del pico (mm)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",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color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"Especie"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shape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"Especie"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theme_minimal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theme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legend.position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0.85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0.15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 legend.background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element_rect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fill =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"white"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color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NA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47"/>
          <p:cNvGrpSpPr/>
          <p:nvPr/>
        </p:nvGrpSpPr>
        <p:grpSpPr>
          <a:xfrm>
            <a:off x="5819375" y="1025425"/>
            <a:ext cx="3221700" cy="3327700"/>
            <a:chOff x="174650" y="603850"/>
            <a:chExt cx="3221700" cy="3327700"/>
          </a:xfrm>
        </p:grpSpPr>
        <p:sp>
          <p:nvSpPr>
            <p:cNvPr id="315" name="Google Shape;315;p47"/>
            <p:cNvSpPr/>
            <p:nvPr/>
          </p:nvSpPr>
          <p:spPr>
            <a:xfrm flipH="1">
              <a:off x="195350" y="33492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7"/>
            <p:cNvSpPr/>
            <p:nvPr/>
          </p:nvSpPr>
          <p:spPr>
            <a:xfrm flipH="1">
              <a:off x="188075" y="29460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7"/>
            <p:cNvSpPr/>
            <p:nvPr/>
          </p:nvSpPr>
          <p:spPr>
            <a:xfrm flipH="1">
              <a:off x="192275" y="25566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7"/>
            <p:cNvSpPr/>
            <p:nvPr/>
          </p:nvSpPr>
          <p:spPr>
            <a:xfrm flipH="1">
              <a:off x="185000" y="2153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7"/>
            <p:cNvSpPr/>
            <p:nvPr/>
          </p:nvSpPr>
          <p:spPr>
            <a:xfrm flipH="1">
              <a:off x="185000" y="17996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7"/>
            <p:cNvSpPr/>
            <p:nvPr/>
          </p:nvSpPr>
          <p:spPr>
            <a:xfrm flipH="1">
              <a:off x="177725" y="1396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7"/>
            <p:cNvSpPr/>
            <p:nvPr/>
          </p:nvSpPr>
          <p:spPr>
            <a:xfrm flipH="1">
              <a:off x="181925" y="10070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7"/>
            <p:cNvSpPr/>
            <p:nvPr/>
          </p:nvSpPr>
          <p:spPr>
            <a:xfrm flipH="1">
              <a:off x="174650" y="6038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47"/>
          <p:cNvSpPr txBox="1"/>
          <p:nvPr/>
        </p:nvSpPr>
        <p:spPr>
          <a:xfrm>
            <a:off x="3775026" y="756224"/>
            <a:ext cx="2044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TEMA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COORDENADAS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PANELES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GEOMETRIAS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ESCALAS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ESTADÍSTICAS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MAPEO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DATOS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7"/>
          <p:cNvSpPr txBox="1"/>
          <p:nvPr>
            <p:ph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MAPEO (MAPPING)</a:t>
            </a:r>
            <a:endParaRPr/>
          </a:p>
        </p:txBody>
      </p:sp>
      <p:sp>
        <p:nvSpPr>
          <p:cNvPr id="325" name="Google Shape;325;p47"/>
          <p:cNvSpPr txBox="1"/>
          <p:nvPr>
            <p:ph idx="1" type="body"/>
          </p:nvPr>
        </p:nvSpPr>
        <p:spPr>
          <a:xfrm>
            <a:off x="311700" y="1237200"/>
            <a:ext cx="34059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Relaciona los datos con ggplot2.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i="1" lang="es-419"/>
              <a:t>mapeo a coordenadas:</a:t>
            </a:r>
            <a:r>
              <a:rPr lang="es-419"/>
              <a:t> linkea variables en los datos a las coordenadas x, y, etc.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i="1" lang="es-419"/>
              <a:t>mapeo estético:</a:t>
            </a:r>
            <a:r>
              <a:rPr lang="es-419"/>
              <a:t> linkea variables en los datos a las propiedades gráficas de las geometrías.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i="1" lang="es-419"/>
              <a:t>mapeo de paneles:</a:t>
            </a:r>
            <a:r>
              <a:rPr lang="es-419"/>
              <a:t> linkea variables en los datos para generar paneles.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/>
        </p:nvSpPr>
        <p:spPr>
          <a:xfrm>
            <a:off x="145500" y="130950"/>
            <a:ext cx="8475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ggplot(pinguinos, aes(x = largo_pico_mm, y = alto_pico_mm))</a:t>
            </a: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geom_point(aes(color = especie, shape = especie), size = 3, alpha = 0.8)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geom_smooth(method = "lm", se = FALSE, aes(color = especie))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scale_color_manual(values = c("darkorange", "purple", "cyan4"))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coord_fixed(ratio = 3/1)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labs(title = "Dimensiones del pico de los pingüinos",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x = "Largo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y = "Alto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color = "Especie",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shape = "Especie")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theme_minimal()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theme(legend.position = c(0.85, 0.15),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 legend.background = element_rect(fill = "white", color = NA))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450" y="2891175"/>
            <a:ext cx="3438020" cy="2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49"/>
          <p:cNvGrpSpPr/>
          <p:nvPr/>
        </p:nvGrpSpPr>
        <p:grpSpPr>
          <a:xfrm>
            <a:off x="5819375" y="1025425"/>
            <a:ext cx="3221700" cy="3327700"/>
            <a:chOff x="174650" y="603850"/>
            <a:chExt cx="3221700" cy="3327700"/>
          </a:xfrm>
        </p:grpSpPr>
        <p:sp>
          <p:nvSpPr>
            <p:cNvPr id="337" name="Google Shape;337;p49"/>
            <p:cNvSpPr/>
            <p:nvPr/>
          </p:nvSpPr>
          <p:spPr>
            <a:xfrm flipH="1">
              <a:off x="195350" y="33492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9"/>
            <p:cNvSpPr/>
            <p:nvPr/>
          </p:nvSpPr>
          <p:spPr>
            <a:xfrm flipH="1">
              <a:off x="188075" y="29460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9"/>
            <p:cNvSpPr/>
            <p:nvPr/>
          </p:nvSpPr>
          <p:spPr>
            <a:xfrm flipH="1">
              <a:off x="192275" y="25566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9"/>
            <p:cNvSpPr/>
            <p:nvPr/>
          </p:nvSpPr>
          <p:spPr>
            <a:xfrm flipH="1">
              <a:off x="185000" y="2153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9"/>
            <p:cNvSpPr/>
            <p:nvPr/>
          </p:nvSpPr>
          <p:spPr>
            <a:xfrm flipH="1">
              <a:off x="185000" y="17996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9"/>
            <p:cNvSpPr/>
            <p:nvPr/>
          </p:nvSpPr>
          <p:spPr>
            <a:xfrm flipH="1">
              <a:off x="177725" y="1396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9"/>
            <p:cNvSpPr/>
            <p:nvPr/>
          </p:nvSpPr>
          <p:spPr>
            <a:xfrm flipH="1">
              <a:off x="181925" y="10070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9"/>
            <p:cNvSpPr/>
            <p:nvPr/>
          </p:nvSpPr>
          <p:spPr>
            <a:xfrm flipH="1">
              <a:off x="174650" y="6038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49"/>
          <p:cNvSpPr txBox="1"/>
          <p:nvPr/>
        </p:nvSpPr>
        <p:spPr>
          <a:xfrm>
            <a:off x="3775026" y="756224"/>
            <a:ext cx="2044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TEMA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COORDENADAS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PANELES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GEOMETRIAS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ESCALAS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ESTADÍSTICAS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MAPEO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DATOS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9"/>
          <p:cNvSpPr txBox="1"/>
          <p:nvPr>
            <p:ph type="title"/>
          </p:nvPr>
        </p:nvSpPr>
        <p:spPr>
          <a:xfrm>
            <a:off x="311700" y="327000"/>
            <a:ext cx="381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ESTADÍSTICAS (STATISTICS)</a:t>
            </a:r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311700" y="1237200"/>
            <a:ext cx="34059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A veces queremos graficar información </a:t>
            </a:r>
            <a:r>
              <a:rPr i="1" lang="es-419"/>
              <a:t>generada</a:t>
            </a:r>
            <a:r>
              <a:rPr lang="es-419"/>
              <a:t> a partir de los datos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Es posible hacerlo previo a graficar.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ggplot2 puede hacer esas “cuentas”: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s-419"/>
              <a:t>Contar elementos para generar frecuencias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Char char="○"/>
            </a:pPr>
            <a:r>
              <a:rPr lang="es-419"/>
              <a:t>Calcular la media y cuartiles para un boxplot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/>
        </p:nvSpPr>
        <p:spPr>
          <a:xfrm>
            <a:off x="145500" y="130950"/>
            <a:ext cx="8475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ggplot(pinguinos, aes(x = largo_pico_mm, y = alto_pico_mm))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geom_point(aes(color = especie, shape = especie), size = 3, alpha = 0.8)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s-419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geom_smooth(method = "lm", se = FALSE, aes(color = especie))</a:t>
            </a: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scale_color_manual(values = c("darkorange", "purple", "cyan4"))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coord_fixed(ratio = 3/1)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labs(title = "Dimensiones del pico de los pingüinos",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x = "Largo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y = "Alto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color = "Especie",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shape = "Especie")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theme_minimal()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theme(legend.position = c(0.85, 0.15),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 legend.background = element_rect(fill = "white", color = NA))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175" y="2934825"/>
            <a:ext cx="3438020" cy="2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51"/>
          <p:cNvGrpSpPr/>
          <p:nvPr/>
        </p:nvGrpSpPr>
        <p:grpSpPr>
          <a:xfrm>
            <a:off x="5819375" y="1025425"/>
            <a:ext cx="3221700" cy="3327700"/>
            <a:chOff x="174650" y="603850"/>
            <a:chExt cx="3221700" cy="3327700"/>
          </a:xfrm>
        </p:grpSpPr>
        <p:sp>
          <p:nvSpPr>
            <p:cNvPr id="359" name="Google Shape;359;p51"/>
            <p:cNvSpPr/>
            <p:nvPr/>
          </p:nvSpPr>
          <p:spPr>
            <a:xfrm flipH="1">
              <a:off x="195350" y="33492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 flipH="1">
              <a:off x="188075" y="29460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1"/>
            <p:cNvSpPr/>
            <p:nvPr/>
          </p:nvSpPr>
          <p:spPr>
            <a:xfrm flipH="1">
              <a:off x="192275" y="25566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1"/>
            <p:cNvSpPr/>
            <p:nvPr/>
          </p:nvSpPr>
          <p:spPr>
            <a:xfrm flipH="1">
              <a:off x="185000" y="2153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1"/>
            <p:cNvSpPr/>
            <p:nvPr/>
          </p:nvSpPr>
          <p:spPr>
            <a:xfrm flipH="1">
              <a:off x="185000" y="17996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1"/>
            <p:cNvSpPr/>
            <p:nvPr/>
          </p:nvSpPr>
          <p:spPr>
            <a:xfrm flipH="1">
              <a:off x="177725" y="1396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1"/>
            <p:cNvSpPr/>
            <p:nvPr/>
          </p:nvSpPr>
          <p:spPr>
            <a:xfrm flipH="1">
              <a:off x="181925" y="10070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1"/>
            <p:cNvSpPr/>
            <p:nvPr/>
          </p:nvSpPr>
          <p:spPr>
            <a:xfrm flipH="1">
              <a:off x="174650" y="6038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51"/>
          <p:cNvSpPr txBox="1"/>
          <p:nvPr/>
        </p:nvSpPr>
        <p:spPr>
          <a:xfrm>
            <a:off x="3775026" y="756224"/>
            <a:ext cx="2044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TEMA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COORDENADAS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PANELES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GEOMETRIAS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ESCALAS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ESTADÍSTICAS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MAPEO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DATOS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51"/>
          <p:cNvSpPr txBox="1"/>
          <p:nvPr>
            <p:ph type="title"/>
          </p:nvPr>
        </p:nvSpPr>
        <p:spPr>
          <a:xfrm>
            <a:off x="311700" y="327000"/>
            <a:ext cx="381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ESCALAS (SCALES)</a:t>
            </a:r>
            <a:endParaRPr/>
          </a:p>
        </p:txBody>
      </p:sp>
      <p:sp>
        <p:nvSpPr>
          <p:cNvPr id="369" name="Google Shape;369;p51"/>
          <p:cNvSpPr txBox="1"/>
          <p:nvPr>
            <p:ph idx="1" type="body"/>
          </p:nvPr>
        </p:nvSpPr>
        <p:spPr>
          <a:xfrm>
            <a:off x="311700" y="1237200"/>
            <a:ext cx="34059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Los datos en general no incluyen propiedades gráficas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Las escalas interactuan entre los datos y la </a:t>
            </a:r>
            <a:r>
              <a:rPr i="1" lang="es-419"/>
              <a:t>pinta</a:t>
            </a:r>
            <a:r>
              <a:rPr lang="es-419"/>
              <a:t> que tienen en el gráfico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Según el tipo de dato podremos tener distintas escalas: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s-419"/>
              <a:t>continuos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s-419"/>
              <a:t>discretos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Char char="○"/>
            </a:pPr>
            <a:r>
              <a:rPr lang="es-419"/>
              <a:t>tiempo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Partes del archivo 1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271125" y="1372413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-Tiene una </a:t>
            </a:r>
            <a:r>
              <a:rPr b="1" lang="es-419">
                <a:solidFill>
                  <a:schemeClr val="dk1"/>
                </a:solidFill>
              </a:rPr>
              <a:t>cabecera</a:t>
            </a:r>
            <a:r>
              <a:rPr lang="es-419"/>
              <a:t> en formato yaml</a:t>
            </a:r>
            <a:br>
              <a:rPr lang="es-419"/>
            </a:br>
            <a:r>
              <a:rPr lang="es-419"/>
              <a:t>-</a:t>
            </a:r>
            <a:r>
              <a:rPr b="1" lang="es-419">
                <a:solidFill>
                  <a:schemeClr val="dk1"/>
                </a:solidFill>
              </a:rPr>
              <a:t>Chunk</a:t>
            </a:r>
            <a:r>
              <a:rPr lang="es-419"/>
              <a:t> de </a:t>
            </a:r>
            <a:r>
              <a:rPr lang="es-419"/>
              <a:t>código</a:t>
            </a:r>
            <a:r>
              <a:rPr lang="es-419"/>
              <a:t> que se crean con </a:t>
            </a:r>
            <a:r>
              <a:rPr b="1" lang="es-419"/>
              <a:t>Ctrl + Alt + I</a:t>
            </a:r>
            <a:r>
              <a:rPr lang="es-419"/>
              <a:t> o escribiendo entre tres backticks (</a:t>
            </a:r>
            <a:r>
              <a:rPr b="1" lang="es-419"/>
              <a:t>```...```</a:t>
            </a:r>
            <a:r>
              <a:rPr lang="es-419"/>
              <a:t>) o presionando el icono </a:t>
            </a:r>
            <a:br>
              <a:rPr lang="es-419"/>
            </a:br>
            <a:r>
              <a:rPr lang="es-419"/>
              <a:t>Se ejecutan con </a:t>
            </a:r>
            <a:r>
              <a:rPr b="1" lang="es-419">
                <a:solidFill>
                  <a:srgbClr val="38761D"/>
                </a:solidFill>
              </a:rPr>
              <a:t>Run</a:t>
            </a:r>
            <a:br>
              <a:rPr lang="es-419"/>
            </a:br>
            <a:r>
              <a:rPr lang="es-419"/>
              <a:t>-Segmentos de texto en formato </a:t>
            </a:r>
            <a:r>
              <a:rPr b="1" lang="es-419">
                <a:solidFill>
                  <a:schemeClr val="dk1"/>
                </a:solidFill>
              </a:rPr>
              <a:t>MarkDown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11871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55806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06" y="152400"/>
            <a:ext cx="155806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0461" y="3259150"/>
            <a:ext cx="349675" cy="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/>
        </p:nvSpPr>
        <p:spPr>
          <a:xfrm>
            <a:off x="145500" y="130950"/>
            <a:ext cx="8475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ggplot(pinguinos, aes(x = largo_pico_mm, y = alto_pico_mm))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geom_point(aes(color = especie, shape = especie), size = 3, alpha = 0.8)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geom_smooth(method = "lm", se = FALSE, aes(color = especie))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s-419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scale_color_manual(values = c("darkorange", "purple", "cyan4")) +</a:t>
            </a:r>
            <a:endParaRPr b="1" sz="12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coord_fixed(ratio = 3/1)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labs(title = "Dimensiones del pico de los pingüinos",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x = "Largo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y = "Alto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color = "Especie",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shape = "Especie")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theme_minimal()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theme(legend.position = c(0.85, 0.15),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 legend.background = element_rect(fill = "white", color = NA))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Google Shape;3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450" y="2971200"/>
            <a:ext cx="3438020" cy="2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53"/>
          <p:cNvGrpSpPr/>
          <p:nvPr/>
        </p:nvGrpSpPr>
        <p:grpSpPr>
          <a:xfrm>
            <a:off x="5819375" y="1025425"/>
            <a:ext cx="3221700" cy="3327700"/>
            <a:chOff x="174650" y="603850"/>
            <a:chExt cx="3221700" cy="3327700"/>
          </a:xfrm>
        </p:grpSpPr>
        <p:sp>
          <p:nvSpPr>
            <p:cNvPr id="381" name="Google Shape;381;p53"/>
            <p:cNvSpPr/>
            <p:nvPr/>
          </p:nvSpPr>
          <p:spPr>
            <a:xfrm flipH="1">
              <a:off x="195350" y="33492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3"/>
            <p:cNvSpPr/>
            <p:nvPr/>
          </p:nvSpPr>
          <p:spPr>
            <a:xfrm flipH="1">
              <a:off x="188075" y="29460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3"/>
            <p:cNvSpPr/>
            <p:nvPr/>
          </p:nvSpPr>
          <p:spPr>
            <a:xfrm flipH="1">
              <a:off x="192275" y="25566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3"/>
            <p:cNvSpPr/>
            <p:nvPr/>
          </p:nvSpPr>
          <p:spPr>
            <a:xfrm flipH="1">
              <a:off x="185000" y="2153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3"/>
            <p:cNvSpPr/>
            <p:nvPr/>
          </p:nvSpPr>
          <p:spPr>
            <a:xfrm flipH="1">
              <a:off x="185000" y="17996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386" name="Google Shape;386;p53"/>
            <p:cNvSpPr/>
            <p:nvPr/>
          </p:nvSpPr>
          <p:spPr>
            <a:xfrm flipH="1">
              <a:off x="177725" y="1396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3"/>
            <p:cNvSpPr/>
            <p:nvPr/>
          </p:nvSpPr>
          <p:spPr>
            <a:xfrm flipH="1">
              <a:off x="181925" y="10070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3"/>
            <p:cNvSpPr/>
            <p:nvPr/>
          </p:nvSpPr>
          <p:spPr>
            <a:xfrm flipH="1">
              <a:off x="174650" y="6038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53"/>
          <p:cNvSpPr txBox="1"/>
          <p:nvPr/>
        </p:nvSpPr>
        <p:spPr>
          <a:xfrm>
            <a:off x="3775026" y="756224"/>
            <a:ext cx="2044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TEMA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COORDENADAS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PANELES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GEOMETRIAS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ESCALAS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ESTADÍSTICAS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MAPEO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DATOS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3"/>
          <p:cNvSpPr txBox="1"/>
          <p:nvPr>
            <p:ph type="title"/>
          </p:nvPr>
        </p:nvSpPr>
        <p:spPr>
          <a:xfrm>
            <a:off x="311700" y="327000"/>
            <a:ext cx="398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GEOMETRÍAS (GEOMETRIES)</a:t>
            </a:r>
            <a:endParaRPr/>
          </a:p>
        </p:txBody>
      </p:sp>
      <p:sp>
        <p:nvSpPr>
          <p:cNvPr id="391" name="Google Shape;391;p53"/>
          <p:cNvSpPr txBox="1"/>
          <p:nvPr>
            <p:ph idx="1" type="body"/>
          </p:nvPr>
        </p:nvSpPr>
        <p:spPr>
          <a:xfrm>
            <a:off x="311700" y="1237200"/>
            <a:ext cx="34059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Cómo se representa una o más variables en el gráfico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Toma las variables </a:t>
            </a:r>
            <a:r>
              <a:rPr i="1" lang="es-419"/>
              <a:t>mapeadas</a:t>
            </a:r>
            <a:r>
              <a:rPr lang="es-419"/>
              <a:t>, tal vez modificas por </a:t>
            </a:r>
            <a:r>
              <a:rPr i="1" lang="es-419"/>
              <a:t>estadísticas</a:t>
            </a:r>
            <a:r>
              <a:rPr lang="es-419"/>
              <a:t> y la pinta definida por las </a:t>
            </a:r>
            <a:r>
              <a:rPr i="1" lang="es-419"/>
              <a:t>escalas</a:t>
            </a:r>
            <a:r>
              <a:rPr lang="es-419"/>
              <a:t> para representar los datos.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s-419"/>
              <a:t>Es lo que </a:t>
            </a:r>
            <a:r>
              <a:rPr i="1" lang="es-419"/>
              <a:t>define</a:t>
            </a:r>
            <a:r>
              <a:rPr lang="es-419"/>
              <a:t> el tipo de gráfico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/>
        </p:nvSpPr>
        <p:spPr>
          <a:xfrm>
            <a:off x="145500" y="130950"/>
            <a:ext cx="8475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ggplot(pinguinos, aes(x = largo_pico_mm, y = alto_pico_mm))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s-419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geom_point(aes(color = especie, shape = especie), size = 3, alpha = 0.8) +</a:t>
            </a:r>
            <a:endParaRPr b="1" sz="12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geom_smooth(method = "lm", se = FALSE, aes(color = especie))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scale_color_manual(values = c("darkorange", "purple", "cyan4"))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coord_fixed(ratio = 3/1)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labs(title = "Dimensiones del pico de los pingüinos",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x = "Largo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y = "Alto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color = "Especie",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shape = "Especie")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theme_minimal()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theme(legend.position = c(0.85, 0.15),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 legend.background = element_rect(fill = "white", color = NA))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7" name="Google Shape;3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725" y="2898450"/>
            <a:ext cx="3438020" cy="2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55"/>
          <p:cNvGrpSpPr/>
          <p:nvPr/>
        </p:nvGrpSpPr>
        <p:grpSpPr>
          <a:xfrm>
            <a:off x="5819375" y="1025425"/>
            <a:ext cx="3221700" cy="3327700"/>
            <a:chOff x="174650" y="603850"/>
            <a:chExt cx="3221700" cy="3327700"/>
          </a:xfrm>
        </p:grpSpPr>
        <p:sp>
          <p:nvSpPr>
            <p:cNvPr id="403" name="Google Shape;403;p55"/>
            <p:cNvSpPr/>
            <p:nvPr/>
          </p:nvSpPr>
          <p:spPr>
            <a:xfrm flipH="1">
              <a:off x="195350" y="33492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5"/>
            <p:cNvSpPr/>
            <p:nvPr/>
          </p:nvSpPr>
          <p:spPr>
            <a:xfrm flipH="1">
              <a:off x="188075" y="29460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5"/>
            <p:cNvSpPr/>
            <p:nvPr/>
          </p:nvSpPr>
          <p:spPr>
            <a:xfrm flipH="1">
              <a:off x="192275" y="25566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5"/>
            <p:cNvSpPr/>
            <p:nvPr/>
          </p:nvSpPr>
          <p:spPr>
            <a:xfrm flipH="1">
              <a:off x="185000" y="2153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5"/>
            <p:cNvSpPr/>
            <p:nvPr/>
          </p:nvSpPr>
          <p:spPr>
            <a:xfrm flipH="1">
              <a:off x="185000" y="17996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08" name="Google Shape;408;p55"/>
            <p:cNvSpPr/>
            <p:nvPr/>
          </p:nvSpPr>
          <p:spPr>
            <a:xfrm flipH="1">
              <a:off x="177725" y="1396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5"/>
            <p:cNvSpPr/>
            <p:nvPr/>
          </p:nvSpPr>
          <p:spPr>
            <a:xfrm flipH="1">
              <a:off x="181925" y="10070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5"/>
            <p:cNvSpPr/>
            <p:nvPr/>
          </p:nvSpPr>
          <p:spPr>
            <a:xfrm flipH="1">
              <a:off x="174650" y="6038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55"/>
          <p:cNvSpPr txBox="1"/>
          <p:nvPr/>
        </p:nvSpPr>
        <p:spPr>
          <a:xfrm>
            <a:off x="3775026" y="756224"/>
            <a:ext cx="2044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TEMA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COORDENADAS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PANELES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GEOMETRIAS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ESCALAS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ESTADÍSTICAS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MAPEO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DATOS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55"/>
          <p:cNvSpPr txBox="1"/>
          <p:nvPr>
            <p:ph type="title"/>
          </p:nvPr>
        </p:nvSpPr>
        <p:spPr>
          <a:xfrm>
            <a:off x="311700" y="327000"/>
            <a:ext cx="398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PANELES (FACETS)</a:t>
            </a:r>
            <a:endParaRPr/>
          </a:p>
        </p:txBody>
      </p:sp>
      <p:sp>
        <p:nvSpPr>
          <p:cNvPr id="413" name="Google Shape;413;p55"/>
          <p:cNvSpPr txBox="1"/>
          <p:nvPr>
            <p:ph idx="1" type="body"/>
          </p:nvPr>
        </p:nvSpPr>
        <p:spPr>
          <a:xfrm>
            <a:off x="311700" y="1237200"/>
            <a:ext cx="34059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Dividen el área del gráfico en paneles que comparten una misma lógica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Permite visualizar los datos de a partes para encontrar características subyacentes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s-419"/>
              <a:t>La organización de los paneles tiene un sentido.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100" y="2307475"/>
            <a:ext cx="5491901" cy="33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6"/>
          <p:cNvSpPr txBox="1"/>
          <p:nvPr/>
        </p:nvSpPr>
        <p:spPr>
          <a:xfrm>
            <a:off x="145500" y="130950"/>
            <a:ext cx="8475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ggplot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pinguinos, aes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largo_pico_mm, y = alto_pico_mm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geom_point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aes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especie, shape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especie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size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alpha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geom_smooth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method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"lm"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se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aes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color = especie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scale_color_manual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values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"darkorange"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"purple"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"cyan4"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coord_fixed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ratio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s-419" sz="12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-419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facet_wrap(~especie) +</a:t>
            </a:r>
            <a:endParaRPr b="1" sz="12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labs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title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"Dimensiones del pico de los pingüinos"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x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"Largo del pico (mm)"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y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"Alto del pico (mm)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",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color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"Especie"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     shape 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"Especie"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 +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nsolas"/>
                <a:ea typeface="Consolas"/>
                <a:cs typeface="Consolas"/>
                <a:sym typeface="Consolas"/>
              </a:rPr>
              <a:t>  theme_minimal</a:t>
            </a:r>
            <a:r>
              <a:rPr lang="es-419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endParaRPr sz="12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57"/>
          <p:cNvGrpSpPr/>
          <p:nvPr/>
        </p:nvGrpSpPr>
        <p:grpSpPr>
          <a:xfrm>
            <a:off x="5819375" y="1025425"/>
            <a:ext cx="3221700" cy="3327700"/>
            <a:chOff x="174650" y="603850"/>
            <a:chExt cx="3221700" cy="3327700"/>
          </a:xfrm>
        </p:grpSpPr>
        <p:sp>
          <p:nvSpPr>
            <p:cNvPr id="425" name="Google Shape;425;p57"/>
            <p:cNvSpPr/>
            <p:nvPr/>
          </p:nvSpPr>
          <p:spPr>
            <a:xfrm flipH="1">
              <a:off x="195350" y="33492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7"/>
            <p:cNvSpPr/>
            <p:nvPr/>
          </p:nvSpPr>
          <p:spPr>
            <a:xfrm flipH="1">
              <a:off x="188075" y="29460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7"/>
            <p:cNvSpPr/>
            <p:nvPr/>
          </p:nvSpPr>
          <p:spPr>
            <a:xfrm flipH="1">
              <a:off x="192275" y="25566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7"/>
            <p:cNvSpPr/>
            <p:nvPr/>
          </p:nvSpPr>
          <p:spPr>
            <a:xfrm flipH="1">
              <a:off x="185000" y="2153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7"/>
            <p:cNvSpPr/>
            <p:nvPr/>
          </p:nvSpPr>
          <p:spPr>
            <a:xfrm flipH="1">
              <a:off x="185000" y="17996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30" name="Google Shape;430;p57"/>
            <p:cNvSpPr/>
            <p:nvPr/>
          </p:nvSpPr>
          <p:spPr>
            <a:xfrm flipH="1">
              <a:off x="177725" y="1396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7"/>
            <p:cNvSpPr/>
            <p:nvPr/>
          </p:nvSpPr>
          <p:spPr>
            <a:xfrm flipH="1">
              <a:off x="181925" y="10070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7"/>
            <p:cNvSpPr/>
            <p:nvPr/>
          </p:nvSpPr>
          <p:spPr>
            <a:xfrm flipH="1">
              <a:off x="174650" y="6038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57"/>
          <p:cNvSpPr txBox="1"/>
          <p:nvPr/>
        </p:nvSpPr>
        <p:spPr>
          <a:xfrm>
            <a:off x="3775026" y="756224"/>
            <a:ext cx="2044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TEMA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COORDENADAS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PANELES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GEOMETRIAS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ESCALAS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ESTADÍSTICAS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MAPEO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DATOS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57"/>
          <p:cNvSpPr txBox="1"/>
          <p:nvPr>
            <p:ph type="title"/>
          </p:nvPr>
        </p:nvSpPr>
        <p:spPr>
          <a:xfrm>
            <a:off x="311700" y="327000"/>
            <a:ext cx="42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COORDENADAS (COORDINATES)</a:t>
            </a:r>
            <a:endParaRPr/>
          </a:p>
        </p:txBody>
      </p:sp>
      <p:sp>
        <p:nvSpPr>
          <p:cNvPr id="435" name="Google Shape;435;p57"/>
          <p:cNvSpPr txBox="1"/>
          <p:nvPr>
            <p:ph idx="1" type="body"/>
          </p:nvPr>
        </p:nvSpPr>
        <p:spPr>
          <a:xfrm>
            <a:off x="311700" y="1237200"/>
            <a:ext cx="34059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Definen la posición de los elementos que genera la </a:t>
            </a:r>
            <a:r>
              <a:rPr i="1" lang="es-419"/>
              <a:t>geometría.</a:t>
            </a:r>
            <a:endParaRPr i="1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Define </a:t>
            </a:r>
            <a:r>
              <a:rPr i="1" lang="es-419"/>
              <a:t>físicamente</a:t>
            </a:r>
            <a:r>
              <a:rPr lang="es-419"/>
              <a:t> como se van a mapear los elementos en el gráfico.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s-419"/>
              <a:t>Hay muchos sistemas de coordenadas.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/>
          <p:nvPr/>
        </p:nvSpPr>
        <p:spPr>
          <a:xfrm>
            <a:off x="145500" y="130950"/>
            <a:ext cx="8475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ggplot(pinguinos, aes(x = largo_pico_mm, y = alto_pico_mm))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geom_point(aes(color = especie, shape = especie), size = 3, alpha = 0.8)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geom_smooth(method = "lm", se = FALSE, aes(color = especie))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scale_color_manual(values = c("darkorange", "purple", "cyan4"))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s-419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coord_fixed(ratio = 3/1) +</a:t>
            </a:r>
            <a:endParaRPr b="1" sz="12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labs(title = "Dimensiones del pico de los pingüinos",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x = "Largo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y = "Alto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color = "Especie",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shape = "Especie")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theme_minimal()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theme(legend.position = c(0.85, 0.15),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 legend.background = element_rect(fill = "white", color = NA))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1" name="Google Shape;4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925" y="2985750"/>
            <a:ext cx="3438020" cy="2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59"/>
          <p:cNvGrpSpPr/>
          <p:nvPr/>
        </p:nvGrpSpPr>
        <p:grpSpPr>
          <a:xfrm>
            <a:off x="5819375" y="1025425"/>
            <a:ext cx="3221700" cy="3327700"/>
            <a:chOff x="174650" y="603850"/>
            <a:chExt cx="3221700" cy="3327700"/>
          </a:xfrm>
        </p:grpSpPr>
        <p:sp>
          <p:nvSpPr>
            <p:cNvPr id="447" name="Google Shape;447;p59"/>
            <p:cNvSpPr/>
            <p:nvPr/>
          </p:nvSpPr>
          <p:spPr>
            <a:xfrm flipH="1">
              <a:off x="195350" y="33492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9"/>
            <p:cNvSpPr/>
            <p:nvPr/>
          </p:nvSpPr>
          <p:spPr>
            <a:xfrm flipH="1">
              <a:off x="188075" y="29460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9"/>
            <p:cNvSpPr/>
            <p:nvPr/>
          </p:nvSpPr>
          <p:spPr>
            <a:xfrm flipH="1">
              <a:off x="192275" y="25566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9"/>
            <p:cNvSpPr/>
            <p:nvPr/>
          </p:nvSpPr>
          <p:spPr>
            <a:xfrm flipH="1">
              <a:off x="185000" y="2153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9"/>
            <p:cNvSpPr/>
            <p:nvPr/>
          </p:nvSpPr>
          <p:spPr>
            <a:xfrm flipH="1">
              <a:off x="185000" y="17996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52" name="Google Shape;452;p59"/>
            <p:cNvSpPr/>
            <p:nvPr/>
          </p:nvSpPr>
          <p:spPr>
            <a:xfrm flipH="1">
              <a:off x="177725" y="13964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9"/>
            <p:cNvSpPr/>
            <p:nvPr/>
          </p:nvSpPr>
          <p:spPr>
            <a:xfrm flipH="1">
              <a:off x="181925" y="1007049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9"/>
            <p:cNvSpPr/>
            <p:nvPr/>
          </p:nvSpPr>
          <p:spPr>
            <a:xfrm flipH="1">
              <a:off x="174650" y="603850"/>
              <a:ext cx="3201000" cy="582300"/>
            </a:xfrm>
            <a:prstGeom prst="parallelogram">
              <a:avLst>
                <a:gd fmla="val 209896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59"/>
          <p:cNvSpPr txBox="1"/>
          <p:nvPr/>
        </p:nvSpPr>
        <p:spPr>
          <a:xfrm>
            <a:off x="3775026" y="756224"/>
            <a:ext cx="2044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oboto"/>
                <a:ea typeface="Roboto"/>
                <a:cs typeface="Roboto"/>
                <a:sym typeface="Roboto"/>
              </a:rPr>
              <a:t>TEMA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COORDENADAS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PANELES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GEOMETRIAS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ESCALAS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ESTADÍSTICAS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MAPEO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DATOS</a:t>
            </a:r>
            <a:endParaRPr b="1"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9"/>
          <p:cNvSpPr txBox="1"/>
          <p:nvPr>
            <p:ph type="title"/>
          </p:nvPr>
        </p:nvSpPr>
        <p:spPr>
          <a:xfrm>
            <a:off x="311700" y="327000"/>
            <a:ext cx="42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TEMA (THEME)</a:t>
            </a:r>
            <a:endParaRPr/>
          </a:p>
        </p:txBody>
      </p:sp>
      <p:sp>
        <p:nvSpPr>
          <p:cNvPr id="457" name="Google Shape;457;p59"/>
          <p:cNvSpPr txBox="1"/>
          <p:nvPr>
            <p:ph idx="1" type="body"/>
          </p:nvPr>
        </p:nvSpPr>
        <p:spPr>
          <a:xfrm>
            <a:off x="311700" y="1237200"/>
            <a:ext cx="34059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La pinta general del gráfico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Incluye las partes del gráfico que no dependen de los datos.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s-419"/>
              <a:t>Tipo de letra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s-419"/>
              <a:t>Color del área del gráfico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Char char="○"/>
            </a:pPr>
            <a:r>
              <a:rPr lang="es-419"/>
              <a:t>Posición de la legenda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 txBox="1"/>
          <p:nvPr/>
        </p:nvSpPr>
        <p:spPr>
          <a:xfrm>
            <a:off x="145500" y="130950"/>
            <a:ext cx="8475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ggplot(pinguinos, aes(x = largo_pico_mm, y = alto_pico_mm))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geom_point(aes(color = especie, shape = especie), size = 3, alpha = 0.8)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geom_smooth(method = "lm", se = FALSE, aes(color = especie))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scale_color_manual(values = c("darkorange", "purple", "cyan4"))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coord_fixed(ratio = 3/1)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labs(title = "Dimensiones del pico de los pingüinos",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x = "Largo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y = "Alto del pico (mm)",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color = "Especie",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     shape = "Especie") +</a:t>
            </a:r>
            <a:endParaRPr sz="1200">
              <a:solidFill>
                <a:srgbClr val="2E3A4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E3A4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s-419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theme_minimal() +</a:t>
            </a:r>
            <a:endParaRPr b="1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theme(legend.position = c(0.85, 0.15),</a:t>
            </a:r>
            <a:endParaRPr b="1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legend.background = element_rect(fill = "white", color = NA))</a:t>
            </a:r>
            <a:endParaRPr b="1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3" name="Google Shape;4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825" y="2920275"/>
            <a:ext cx="3438020" cy="2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/>
          <p:nvPr/>
        </p:nvSpPr>
        <p:spPr>
          <a:xfrm flipH="1">
            <a:off x="2883172" y="2199111"/>
            <a:ext cx="2704200" cy="514200"/>
          </a:xfrm>
          <a:prstGeom prst="parallelogram">
            <a:avLst>
              <a:gd fmla="val 209896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1"/>
          <p:cNvSpPr/>
          <p:nvPr/>
        </p:nvSpPr>
        <p:spPr>
          <a:xfrm flipH="1">
            <a:off x="4091976" y="3654440"/>
            <a:ext cx="2704200" cy="514200"/>
          </a:xfrm>
          <a:prstGeom prst="parallelogram">
            <a:avLst>
              <a:gd fmla="val 209896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1"/>
          <p:cNvSpPr/>
          <p:nvPr/>
        </p:nvSpPr>
        <p:spPr>
          <a:xfrm flipH="1">
            <a:off x="774950" y="3863375"/>
            <a:ext cx="2897100" cy="514200"/>
          </a:xfrm>
          <a:prstGeom prst="parallelogram">
            <a:avLst>
              <a:gd fmla="val 209896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1"/>
          <p:cNvSpPr/>
          <p:nvPr/>
        </p:nvSpPr>
        <p:spPr>
          <a:xfrm flipH="1">
            <a:off x="5871803" y="2322236"/>
            <a:ext cx="2704200" cy="514200"/>
          </a:xfrm>
          <a:prstGeom prst="parallelogram">
            <a:avLst>
              <a:gd fmla="val 209896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1"/>
          <p:cNvSpPr/>
          <p:nvPr/>
        </p:nvSpPr>
        <p:spPr>
          <a:xfrm flipH="1">
            <a:off x="178978" y="2474624"/>
            <a:ext cx="2704200" cy="514200"/>
          </a:xfrm>
          <a:prstGeom prst="parallelogram">
            <a:avLst>
              <a:gd fmla="val 209896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1"/>
          <p:cNvSpPr/>
          <p:nvPr/>
        </p:nvSpPr>
        <p:spPr>
          <a:xfrm flipH="1">
            <a:off x="4091982" y="995978"/>
            <a:ext cx="2704200" cy="514200"/>
          </a:xfrm>
          <a:prstGeom prst="parallelogram">
            <a:avLst>
              <a:gd fmla="val 209896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1"/>
          <p:cNvSpPr/>
          <p:nvPr/>
        </p:nvSpPr>
        <p:spPr>
          <a:xfrm flipH="1">
            <a:off x="529249" y="995975"/>
            <a:ext cx="3142800" cy="514200"/>
          </a:xfrm>
          <a:prstGeom prst="parallelogram">
            <a:avLst>
              <a:gd fmla="val 20989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1"/>
          <p:cNvSpPr/>
          <p:nvPr/>
        </p:nvSpPr>
        <p:spPr>
          <a:xfrm flipH="1">
            <a:off x="6321385" y="172849"/>
            <a:ext cx="2704200" cy="514200"/>
          </a:xfrm>
          <a:prstGeom prst="parallelogram">
            <a:avLst>
              <a:gd fmla="val 209896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1"/>
          <p:cNvSpPr txBox="1"/>
          <p:nvPr/>
        </p:nvSpPr>
        <p:spPr>
          <a:xfrm>
            <a:off x="3666850" y="2209900"/>
            <a:ext cx="102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61"/>
          <p:cNvSpPr txBox="1"/>
          <p:nvPr/>
        </p:nvSpPr>
        <p:spPr>
          <a:xfrm>
            <a:off x="4868225" y="3665250"/>
            <a:ext cx="115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MAPEO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8" name="Google Shape;478;p61"/>
          <p:cNvSpPr txBox="1"/>
          <p:nvPr/>
        </p:nvSpPr>
        <p:spPr>
          <a:xfrm>
            <a:off x="1233325" y="3874175"/>
            <a:ext cx="18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ESTADÍSTICA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79" name="Google Shape;479;p61"/>
          <p:cNvSpPr txBox="1"/>
          <p:nvPr/>
        </p:nvSpPr>
        <p:spPr>
          <a:xfrm>
            <a:off x="6591250" y="2333025"/>
            <a:ext cx="129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ESCALAS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0" name="Google Shape;480;p61"/>
          <p:cNvSpPr txBox="1"/>
          <p:nvPr/>
        </p:nvSpPr>
        <p:spPr>
          <a:xfrm>
            <a:off x="7026700" y="183650"/>
            <a:ext cx="115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TEMA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1" name="Google Shape;481;p61"/>
          <p:cNvSpPr txBox="1"/>
          <p:nvPr/>
        </p:nvSpPr>
        <p:spPr>
          <a:xfrm>
            <a:off x="596550" y="2474625"/>
            <a:ext cx="16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GEOMETRÍA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82" name="Google Shape;482;p61"/>
          <p:cNvSpPr txBox="1"/>
          <p:nvPr/>
        </p:nvSpPr>
        <p:spPr>
          <a:xfrm>
            <a:off x="4724825" y="1006775"/>
            <a:ext cx="129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PANELES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3" name="Google Shape;483;p61"/>
          <p:cNvSpPr txBox="1"/>
          <p:nvPr/>
        </p:nvSpPr>
        <p:spPr>
          <a:xfrm>
            <a:off x="774975" y="1017575"/>
            <a:ext cx="22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COORDENADAS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84" name="Google Shape;484;p61"/>
          <p:cNvSpPr/>
          <p:nvPr/>
        </p:nvSpPr>
        <p:spPr>
          <a:xfrm rot="-3498487">
            <a:off x="7339837" y="-529637"/>
            <a:ext cx="360330" cy="3651673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61"/>
          <p:cNvCxnSpPr>
            <a:endCxn id="478" idx="3"/>
          </p:cNvCxnSpPr>
          <p:nvPr/>
        </p:nvCxnSpPr>
        <p:spPr>
          <a:xfrm flipH="1">
            <a:off x="3052225" y="4081325"/>
            <a:ext cx="1869600" cy="23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61"/>
          <p:cNvCxnSpPr/>
          <p:nvPr/>
        </p:nvCxnSpPr>
        <p:spPr>
          <a:xfrm>
            <a:off x="4525125" y="2713625"/>
            <a:ext cx="509100" cy="96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61"/>
          <p:cNvCxnSpPr/>
          <p:nvPr/>
        </p:nvCxnSpPr>
        <p:spPr>
          <a:xfrm>
            <a:off x="1418275" y="2988825"/>
            <a:ext cx="436800" cy="830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61"/>
          <p:cNvCxnSpPr>
            <a:stCxn id="470" idx="0"/>
          </p:cNvCxnSpPr>
          <p:nvPr/>
        </p:nvCxnSpPr>
        <p:spPr>
          <a:xfrm rot="10800000">
            <a:off x="1773200" y="3009875"/>
            <a:ext cx="450300" cy="85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61"/>
          <p:cNvCxnSpPr/>
          <p:nvPr/>
        </p:nvCxnSpPr>
        <p:spPr>
          <a:xfrm flipH="1">
            <a:off x="1211650" y="1455025"/>
            <a:ext cx="265200" cy="1030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61"/>
          <p:cNvCxnSpPr/>
          <p:nvPr/>
        </p:nvCxnSpPr>
        <p:spPr>
          <a:xfrm flipH="1" rot="10800000">
            <a:off x="2808200" y="2648000"/>
            <a:ext cx="931200" cy="129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61"/>
          <p:cNvCxnSpPr/>
          <p:nvPr/>
        </p:nvCxnSpPr>
        <p:spPr>
          <a:xfrm flipH="1" rot="10800000">
            <a:off x="4379625" y="1510075"/>
            <a:ext cx="823200" cy="687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61"/>
          <p:cNvCxnSpPr/>
          <p:nvPr/>
        </p:nvCxnSpPr>
        <p:spPr>
          <a:xfrm flipH="1">
            <a:off x="5045950" y="2444425"/>
            <a:ext cx="1079700" cy="8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61"/>
          <p:cNvCxnSpPr>
            <a:stCxn id="479" idx="2"/>
            <a:endCxn id="481" idx="1"/>
          </p:cNvCxnSpPr>
          <p:nvPr/>
        </p:nvCxnSpPr>
        <p:spPr>
          <a:xfrm flipH="1" rot="5400000">
            <a:off x="3857650" y="-555525"/>
            <a:ext cx="120000" cy="6642300"/>
          </a:xfrm>
          <a:prstGeom prst="bentConnector4">
            <a:avLst>
              <a:gd fmla="val -1713312" name="adj1"/>
              <a:gd fmla="val 103584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4" name="Google Shape;494;p61"/>
          <p:cNvSpPr txBox="1"/>
          <p:nvPr/>
        </p:nvSpPr>
        <p:spPr>
          <a:xfrm rot="-4530012">
            <a:off x="799354" y="1719410"/>
            <a:ext cx="800394" cy="3692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organiza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61"/>
          <p:cNvSpPr txBox="1"/>
          <p:nvPr/>
        </p:nvSpPr>
        <p:spPr>
          <a:xfrm rot="-3253512">
            <a:off x="2586747" y="3149377"/>
            <a:ext cx="960655" cy="369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transforma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61"/>
          <p:cNvSpPr txBox="1"/>
          <p:nvPr/>
        </p:nvSpPr>
        <p:spPr>
          <a:xfrm rot="-2393695">
            <a:off x="4277962" y="1589952"/>
            <a:ext cx="960739" cy="554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puede dividirse en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1629625" y="4597875"/>
            <a:ext cx="142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define la pinta de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3476977" y="3803100"/>
            <a:ext cx="142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determina variables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1"/>
          <p:cNvSpPr txBox="1"/>
          <p:nvPr/>
        </p:nvSpPr>
        <p:spPr>
          <a:xfrm>
            <a:off x="5162953" y="2153400"/>
            <a:ext cx="142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dependen de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1"/>
          <p:cNvSpPr txBox="1"/>
          <p:nvPr/>
        </p:nvSpPr>
        <p:spPr>
          <a:xfrm>
            <a:off x="7599675" y="820950"/>
            <a:ext cx="142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controla la pinta final del gráfico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1"/>
          <p:cNvSpPr txBox="1"/>
          <p:nvPr/>
        </p:nvSpPr>
        <p:spPr>
          <a:xfrm>
            <a:off x="895751" y="3220200"/>
            <a:ext cx="102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calculan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1"/>
          <p:cNvSpPr txBox="1"/>
          <p:nvPr/>
        </p:nvSpPr>
        <p:spPr>
          <a:xfrm>
            <a:off x="4781951" y="2915400"/>
            <a:ext cx="102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Partes del archivo 2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423050" y="1170125"/>
            <a:ext cx="414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En la </a:t>
            </a:r>
            <a:r>
              <a:rPr lang="es-419">
                <a:solidFill>
                  <a:srgbClr val="38761D"/>
                </a:solidFill>
              </a:rPr>
              <a:t>cabecera</a:t>
            </a:r>
            <a:r>
              <a:rPr lang="es-419"/>
              <a:t> podremos definir:</a:t>
            </a:r>
            <a:br>
              <a:rPr lang="es-419"/>
            </a:br>
            <a:r>
              <a:rPr lang="es-419"/>
              <a:t>. El nombre del documento</a:t>
            </a:r>
            <a:br>
              <a:rPr lang="es-419"/>
            </a:br>
            <a:r>
              <a:rPr lang="es-419"/>
              <a:t>. El autor</a:t>
            </a:r>
            <a:br>
              <a:rPr lang="es-419"/>
            </a:br>
            <a:r>
              <a:rPr lang="es-419"/>
              <a:t>. La fecha</a:t>
            </a:r>
            <a:br>
              <a:rPr lang="es-419"/>
            </a:br>
            <a:r>
              <a:rPr lang="es-419"/>
              <a:t>. El formato de salida</a:t>
            </a:r>
            <a:br>
              <a:rPr lang="es-419"/>
            </a:br>
            <a:br>
              <a:rPr lang="es-419"/>
            </a:br>
            <a:r>
              <a:rPr lang="es-419">
                <a:highlight>
                  <a:srgbClr val="FCE5CD"/>
                </a:highlight>
              </a:rPr>
              <a:t>El proceso de convertir al formato de salida se llama </a:t>
            </a:r>
            <a:r>
              <a:rPr i="1" lang="es-419">
                <a:highlight>
                  <a:srgbClr val="FCE5CD"/>
                </a:highlight>
              </a:rPr>
              <a:t>"tejer"</a:t>
            </a:r>
            <a:r>
              <a:rPr b="1" lang="es-419">
                <a:highlight>
                  <a:srgbClr val="FCE5CD"/>
                </a:highlight>
              </a:rPr>
              <a:t> </a:t>
            </a:r>
            <a:r>
              <a:rPr lang="es-419">
                <a:highlight>
                  <a:srgbClr val="FCE5CD"/>
                </a:highlight>
              </a:rPr>
              <a:t>(</a:t>
            </a:r>
            <a:r>
              <a:rPr lang="es-419">
                <a:solidFill>
                  <a:schemeClr val="dk1"/>
                </a:solidFill>
                <a:highlight>
                  <a:srgbClr val="FCE5CD"/>
                </a:highlight>
              </a:rPr>
              <a:t>Knit</a:t>
            </a:r>
            <a:r>
              <a:rPr lang="es-419">
                <a:highlight>
                  <a:srgbClr val="FCE5CD"/>
                </a:highlight>
              </a:rPr>
              <a:t>)</a:t>
            </a:r>
            <a:endParaRPr>
              <a:highlight>
                <a:srgbClr val="FCE5CD"/>
              </a:highlight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55806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06" y="152400"/>
            <a:ext cx="155806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735625" y="1124200"/>
            <a:ext cx="363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También</a:t>
            </a:r>
            <a:r>
              <a:rPr lang="es-419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tenemos texto </a:t>
            </a:r>
            <a:r>
              <a:rPr lang="es-419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Markdown</a:t>
            </a:r>
            <a:br>
              <a:rPr lang="es-419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s-419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Y los bloques (</a:t>
            </a:r>
            <a:r>
              <a:rPr lang="es-419" sz="19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chunks</a:t>
            </a: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) de </a:t>
            </a: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código.</a:t>
            </a:r>
            <a:b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Van entre triples acentos graves (</a:t>
            </a:r>
            <a:r>
              <a:rPr lang="es-419" sz="19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backticks)</a:t>
            </a: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 y llevan un indicativo del lenguaje entre {}</a:t>
            </a:r>
            <a:b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Además hay muchas opciones para el </a:t>
            </a:r>
            <a:r>
              <a:rPr i="1"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kniteo</a:t>
            </a: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 de esos chunks.</a:t>
            </a:r>
            <a:b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Hay un chunk especial que va al principio del código</a:t>
            </a:r>
            <a:endParaRPr sz="1900">
              <a:solidFill>
                <a:srgbClr val="2E3A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2"/>
          <p:cNvPicPr preferRelativeResize="0"/>
          <p:nvPr/>
        </p:nvPicPr>
        <p:blipFill rotWithShape="1">
          <a:blip r:embed="rId3">
            <a:alphaModFix/>
          </a:blip>
          <a:srcRect b="28227" l="17160" r="31523" t="27743"/>
          <a:stretch/>
        </p:blipFill>
        <p:spPr>
          <a:xfrm>
            <a:off x="136075" y="373850"/>
            <a:ext cx="8823149" cy="425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3"/>
          <p:cNvSpPr txBox="1"/>
          <p:nvPr/>
        </p:nvSpPr>
        <p:spPr>
          <a:xfrm>
            <a:off x="1167250" y="2405625"/>
            <a:ext cx="75018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¡Nos vemos la semana que viene!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Librerías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55806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06" y="152400"/>
            <a:ext cx="155806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735625" y="1124200"/>
            <a:ext cx="3630600" cy="3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Vamos a trabajar con varias </a:t>
            </a: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librerías</a:t>
            </a: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Hay mucha </a:t>
            </a: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interacción</a:t>
            </a: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 entre ellas.</a:t>
            </a:r>
            <a:b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Por eso hay un paquete que las contiene.</a:t>
            </a:r>
            <a:b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1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install.packages("tidyverse", dependencies = TRUE)</a:t>
            </a:r>
            <a:endParaRPr sz="1100">
              <a:solidFill>
                <a:srgbClr val="2E3A4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3A4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Y para unos datos listos para trabajar usaremos</a:t>
            </a:r>
            <a:br>
              <a:rPr lang="es-419" sz="11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s-419" sz="11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100">
                <a:solidFill>
                  <a:srgbClr val="2E3A45"/>
                </a:solidFill>
                <a:latin typeface="Roboto"/>
                <a:ea typeface="Roboto"/>
                <a:cs typeface="Roboto"/>
                <a:sym typeface="Roboto"/>
              </a:rPr>
              <a:t>install.packages("datos")</a:t>
            </a:r>
            <a:endParaRPr sz="1100">
              <a:solidFill>
                <a:srgbClr val="2E3A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00" y="1170125"/>
            <a:ext cx="4049299" cy="34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877050" y="2054625"/>
            <a:ext cx="636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ggplot2: Grammar of graphics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Capas del </a:t>
            </a:r>
            <a:r>
              <a:rPr lang="es-419"/>
              <a:t>gráfico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generar la </a:t>
            </a:r>
            <a:r>
              <a:rPr lang="es-419"/>
              <a:t>visualización</a:t>
            </a:r>
            <a:r>
              <a:rPr lang="es-419"/>
              <a:t> con la </a:t>
            </a:r>
            <a:r>
              <a:rPr lang="es-419"/>
              <a:t>gramática</a:t>
            </a:r>
            <a:r>
              <a:rPr lang="es-419"/>
              <a:t> de los </a:t>
            </a:r>
            <a:r>
              <a:rPr lang="es-419"/>
              <a:t>gráficos</a:t>
            </a:r>
            <a:r>
              <a:rPr lang="es-419"/>
              <a:t> debemos trabajar con </a:t>
            </a:r>
            <a:r>
              <a:rPr i="1" lang="es-419">
                <a:solidFill>
                  <a:srgbClr val="38761D"/>
                </a:solidFill>
              </a:rPr>
              <a:t>capas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Y la primer capa con la que debemos operar es la de los </a:t>
            </a:r>
            <a:r>
              <a:rPr b="1" lang="es-419">
                <a:solidFill>
                  <a:schemeClr val="accent4"/>
                </a:solidFill>
              </a:rPr>
              <a:t>datos</a:t>
            </a:r>
            <a:r>
              <a:rPr lang="es-419"/>
              <a:t>.</a:t>
            </a:r>
            <a:br>
              <a:rPr lang="es-419"/>
            </a:br>
            <a:r>
              <a:rPr lang="es-419"/>
              <a:t>Que no siempre vienen de la forma que nos facilite el trabajo</a:t>
            </a:r>
            <a:r>
              <a:rPr lang="es-419"/>
              <a:t>.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199" cy="33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4731300" y="879650"/>
            <a:ext cx="42603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install.packages("datos")</a:t>
            </a:r>
            <a:endParaRPr b="1" sz="1900"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900"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pinguinos &lt;- datos::pinguinos</a:t>
            </a:r>
            <a:endParaRPr b="1" sz="1900"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22" y="1555224"/>
            <a:ext cx="4186350" cy="24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434400" y="1092375"/>
            <a:ext cx="3874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Roboto"/>
                <a:ea typeface="Roboto"/>
                <a:cs typeface="Roboto"/>
                <a:sym typeface="Roboto"/>
              </a:rPr>
              <a:t>Barbijo	Papúa		Adelia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825" y="1955450"/>
            <a:ext cx="4484774" cy="30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Los datos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75" y="3708263"/>
            <a:ext cx="1504599" cy="14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3F84"/>
      </a:dk1>
      <a:lt1>
        <a:srgbClr val="FFFFFF"/>
      </a:lt1>
      <a:dk2>
        <a:srgbClr val="595959"/>
      </a:dk2>
      <a:lt2>
        <a:srgbClr val="EEEEEE"/>
      </a:lt2>
      <a:accent1>
        <a:srgbClr val="073763"/>
      </a:accent1>
      <a:accent2>
        <a:srgbClr val="0B5394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